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59" r:id="rId5"/>
    <p:sldMasterId id="2147483661" r:id="rId6"/>
  </p:sldMasterIdLst>
  <p:notesMasterIdLst>
    <p:notesMasterId r:id="rId19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x="9144000" cy="5143500" type="screen16x9"/>
  <p:notesSz cx="7077075" cy="9363075"/>
  <p:embeddedFontLst>
    <p:embeddedFont>
      <p:font typeface="Bitter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veat" panose="020B0604020202020204" charset="0"/>
      <p:regular r:id="rId28"/>
      <p:bold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000000"/>
          </p15:clr>
        </p15:guide>
        <p15:guide id="2" pos="2229">
          <p15:clr>
            <a:srgbClr val="000000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UL/sEshuFaL2/EN91dkMjcSRa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57" autoAdjust="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8:41:55.1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87,'4'0,"1"-3,-1-9,0-10,-1-4,-2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8:42:04.6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240 643,'0'1,"0"-1,0 1,0-1,0 1,0-1,0 0,0 1,1-1,-1 1,0-1,0 1,0-1,1 0,-1 1,0-1,1 0,-1 1,0-1,1 0,-1 1,0-1,1 0,-1 0,1 0,-1 1,0-1,1 0,-1 0,1 0,-1 0,1 0,-1 0,1 1,-1-1,0 0,1 0,-1-1,1 1,-1 0,1 0,-1 0,1 0,-1 0,0 0,1-1,-1 1,1 0,-1 0,0-1,1 1,0-1,23-12,23-22,68-46,-99 73,-16 8,0 0,0 0,0 0,0 0,1 0,-1 0,0 0,0 0,0 0,0 0,0 0,0 0,0 0,0 0,0 0,0 0,0 0,1 0,-1 0,0 0,0 1,0-1,0 0,0 0,0 0,0 0,0 0,0 0,0 0,0 0,0 0,0 0,0 0,0 1,0-1,0 0,0 0,0 0,0 0,0 0,0 0,0 0,0 0,0 0,0 1,0-1,0 0,0 0,0 0,0 0,0 0,0 0,0 0,0 0,0 0,0 0,0 0,0 0,0 1,-1-1,1 0,0 0,0 0,0 0,0 0,0 0,0 0,0 0,-23 22,4-8,0 0,-1-2,-34 16,46-24,0-1,-1 0,1-1,-1 0,0 0,0-1,0 0,0 0,0-1,0-1,0 1,-12-4,18 4,0-1,0 0,1 0,-1-1,0 1,1-1,-1 1,1-1,-1 0,1 0,0 0,0 0,0 0,0 0,0 0,0-1,1 1,-1-1,1 0,0 1,0-1,-1 0,2 0,-1 0,0 0,0-4,-1-9,1-1,1 1,2-30,0 19,-1-3,-1-4,10-59,-8 82,1 1,0-1,0 1,1 0,0 0,1 0,0 0,1 1,12-16,15-11,-24 26,1 1,-2-1,1-1,-1 1,-1-2,0 1,7-17,-8 10,-6 18,0 0,0 0,0 0,0 0,0 0,0 0,0 0,0 0,0 0,0 0,0 0,0 0,-1 0,1 0,0 0,0 0,0 0,0 0,0 0,0 0,0 0,0-1,0 1,0 0,0 0,0 0,0 0,0 0,0 0,0 0,0 0,0 0,0 0,0 0,0 0,0 0,0 0,0 0,0 0,0 0,0-1,0 1,0 0,-15 24,6-9,-61 89,-19 33,76-116,-27 32,28-40,1 2,1-1,0 2,-13 26,19-31,0 0,1 1,0-1,1 0,0 1,1 0,0-1,1 1,0 0,3 16,-3-26,0 0,1 0,0 0,0 0,-1 0,1 0,0 0,0 0,1-1,-1 1,0 0,1 0,-1-1,1 1,-1-1,1 0,0 1,0-1,3 2,-2-2,1 0,0 1,-1-1,1-1,0 1,0-1,0 1,0-1,0 0,4-1,4-1,0 0,-1-1,0 0,1 0,-1-2,12-5,-2-1,-1-1,32-24,-43 28,0 0,0-1,-1 0,-1 0,1 0,-2-1,7-12,-6 9,-1-1,-1 0,0-1,-1 1,0-1,2-24,-3 10,-2 0,-4-44,2 63,-1 1,0-1,-1 1,0 0,-1 0,0 0,0 0,-1 0,0 1,-1 0,1 0,-10-8,5 5,0 0,-1 1,0 0,-1 1,0 1,0 0,-19-9,25 14,0 1,0 0,0 0,-1 0,1 1,-1 0,1 0,-1 1,1 0,-1 0,0 0,1 1,-1 0,1 0,0 1,-1 0,-7 3,9-3,1 0,-1 1,0 0,1 0,0 0,0 0,0 1,0 0,0 0,1 0,0 0,0 0,0 1,0-1,1 1,-1 0,1 0,0 0,1 0,-1 0,0 8,0-6,1 1,1-1,-1 0,1 1,1-1,-1 1,1-1,2 9,-2-13,0-1,0 0,0 0,0 0,0 0,1 0,-1 0,0 0,1-1,0 1,-1 0,1-1,0 1,0-1,0 0,0 1,0-1,0 0,0 0,0 0,0-1,0 1,1 0,-1-1,0 0,0 1,1-1,-1 0,0 0,3 0,13-2,0 0,22-6,21-2,-40 8,-8 0,1 0,-1 1,1 1,0 0,-1 1,26 5,-38-5,1 0,0 0,-1 0,1 0,-1 0,0 0,1 1,-1-1,0 0,0 1,0-1,0 1,0-1,0 1,-1 0,1-1,0 1,-1 0,1 0,-1-1,0 1,1 0,-1 0,0 0,0-1,0 1,0 0,-1 3,-1 7,1 0,-8 23,8-33,-2 11,-1 0,0 0,-1-1,-1 0,0 0,0-1,-2 1,1-1,-1-1,-14 15,0-1,-36 48,50-61,0 1,2 0,-1 0,2 0,-1 1,-6 26,12-37,-1-1,1 1,-1-1,1 1,0-1,0 1,0-1,0 1,0-1,0 1,0-1,0 1,1-1,-1 1,0-1,1 1,-1-1,1 1,0-1,-1 0,1 1,0-1,0 0,0 0,0 1,0-1,0 0,0 0,1 0,-1 0,0-1,0 1,1 0,-1 0,1-1,-1 1,1-1,-1 1,1-1,-1 0,1 0,-1 1,1-1,-1 0,2 0,5 0,0-1,0 0,0 0,-1 0,1-1,0 0,11-5,17-11,49-32,-50 28,39-18,-70 38,-5 1,-11 1,-21 4,-18 8,0 3,-50 20,62-21,-82 25,93-28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8:42:14.0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420 648,'0'-30,"1"4,-5-41,3 58,-1 0,0 1,-1-1,1 0,-2 1,1 0,-1 0,-7-11,5 10,-1 1,1 0,-2 0,1 0,-1 1,0 0,0 1,-1 0,0 0,-15-7,-5 1,0 2,-38-10,34 11,-54-21,85 29,-1 0,1-1,-1 1,1 0,0-1,0 0,-1 1,1-1,0 0,0 0,1 0,-1 0,0 0,1-1,-1 1,1 0,0-1,-2-4,2 4,1-1,-1 1,1-1,0 1,0-1,1 1,-1-1,1 1,-1-1,1 1,0-1,3-5,5-7,0 0,1 1,0 0,20-22,-20 26,-4 3,0 1,0 0,1 0,1 1,-1 0,1 0,15-9,-20 14,0 0,0 0,0 0,0 0,0 0,1 1,-1-1,0 1,0 0,1 0,-1 0,0 0,1 1,-1-1,0 1,0 0,0 0,0 0,0 0,0 1,0-1,0 1,0-1,0 1,-1 0,4 3,73 76,-53-57,-15-13,1-1,24 17,-31-24,1 0,-1 0,1-1,0 0,0 0,0 0,0-1,0 0,0 0,11 0,46-5,-48 2,0 1,1 0,-1 2,1-1,15 4,-26-3,-1 0,1 1,-1-1,1 1,-1 0,0 0,1 1,-1-1,-1 1,1 0,0 0,-1 0,1 1,-1-1,0 1,0 0,0 0,-1 0,1 0,2 8,-1 0,-1-1,-1 1,1-1,-2 1,0 0,0 0,-1 0,-4 23,2 3,1-17,-1-1,-2 0,0 0,-1 0,0-1,-14 30,12-31,2 1,-1 0,2 1,1-1,-2 31,7 101,0-59,-2-55,-1-19,1 1,0-1,1 1,1-1,1 0,1 0,9 27,11 9,-24-54,0 0,0 0,0 0,0 0,0 0,0 0,0 0,0 0,0 0,0 0,0 0,0 0,0 0,-1 0,1 0,0 0,0 0,0 0,0 0,0 0,0 0,0 0,0 0,0 0,0 0,0 0,0 0,0 0,0 0,0 0,-1 0,1 0,0 0,0 0,0 0,0 0,0 0,0 0,0 0,0 1,0-1,0 0,0 0,0 0,0 0,0 0,0 0,0 0,0 0,0 0,0 0,0 0,0 0,0 0,0 1,0-1,0 0,0 0,0 0,0 0,-9-7,-9-10,18 17,-168-154,147 137,-1 1,-25-14,28 19,2 0,0-1,0-1,-15-15,27 22,1 1,-1-1,1 0,0 0,0 0,1-1,0 1,0-1,0 0,1 0,0 0,1 0,-1-1,1 1,0-12,2-35,0 27,-3-29,1 46,0 1,-1 0,0 0,-1 0,0 0,0 0,-5-9,4 11,0 0,0 0,0 0,-1 0,0 1,0-1,-1 1,0 1,0-1,0 1,-1 0,1 0,-1 1,0 0,-11-5,4 4,14 5,0 0,0 0,1 0,-1 0,0 0,0 0,0 0,0 0,0 0,0 0,0 0,0 0,0 0,0 0,0 0,0 0,0 0,0 0,0 0,1 0,-1 0,0 0,0 0,0 0,0-1,0 1,0 0,0 0,0 0,0 0,0 0,0 0,0 0,0 0,0 0,0 0,0 0,0 0,0 0,0 0,0 0,0 0,0 0,0-1,0 1,0 0,0 0,0 0,0 0,0 0,0 0,0 0,0 0,0 0,0 0,0 0,0 0,0 0,0 0,0 0,0-1,0 1,0 0,0 0,0 0,25 0,-15 1,61 0,61 3,-113-2,0 1,0 1,0 0,32 13,-45-15,0 1,0 0,0 0,-1 1,1-1,-1 1,0 0,0 1,-1-1,1 1,-1 0,0 0,0 0,-1 1,1-1,3 11,-3-5,0 1,-1-1,-1 1,0 0,-1 0,0 0,0 0,-2 13,-1 11,0-15,1-1,1 0,3 22,-1-35,-1 0,1 0,0 0,0 0,1 0,0-1,0 0,1 1,-1-1,1 0,1-1,7 9,6 3,32 23,-30-26,28 28,-31-23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8:42:20.6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122 538,'0'0,"1"-1,-1 1,1-1,0 1,-1-1,1 1,-1-1,1 1,-1-1,0 1,1-1,-1 0,1 1,-1-1,0 0,0 1,1-1,-1 0,0 1,0-1,0 0,0-1,4-21,-3 19,7-91,-7 67,1 1,1-1,13-49,3 19,18-62,-36 117,-1 1,1 0,-1 0,1 0,-1-1,0 1,0 0,0-1,0 1,0 0,-1 0,1-1,-1 1,1 0,-1 0,0 0,-1-3,0 3,1 1,-1-1,0 1,1-1,-1 1,0 0,0 0,0 0,0 0,0 0,0 0,0 0,-1 1,1-1,0 1,0 0,-4-1,-28-1,-62 4,47 0,77 0,-1 1,0 1,0 1,33 12,51 9,-98-24,-4-1,0 0,1 1,-1 0,11 5,-18-7,-1 1,0-1,0 1,1-1,-1 1,0-1,0 1,0 0,0 0,0 0,0 0,0-1,0 1,0 0,0 1,-1-1,1 0,0 0,-1 0,1 0,-1 0,1 1,-1-1,0 0,1 1,-1-1,0 0,0 1,0-1,0 0,0 0,0 1,0-1,0 0,-1 1,1-1,-1 2,-5 8,1 0,-1 0,-1-1,-15 18,-15 24,16-7,17-35,0 0,-1 0,0-1,0 0,-1 0,0 0,-9 10,0-5,-1 0,-1-2,0 1,-35 18,24-19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8:42:23.9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67050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08437" y="0"/>
            <a:ext cx="3067050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7512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93175"/>
            <a:ext cx="3067050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08437" y="8893175"/>
            <a:ext cx="3067050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 dirty="0"/>
          </a:p>
        </p:txBody>
      </p:sp>
      <p:sp>
        <p:nvSpPr>
          <p:cNvPr id="122" name="Google Shape;122;p1:notes"/>
          <p:cNvSpPr txBox="1"/>
          <p:nvPr/>
        </p:nvSpPr>
        <p:spPr>
          <a:xfrm>
            <a:off x="4008437" y="8893175"/>
            <a:ext cx="3067050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07" name="Google Shape;207;p34:notes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itter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itter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itter"/>
              <a:buNone/>
            </a:pPr>
            <a:endParaRPr dirty="0"/>
          </a:p>
        </p:txBody>
      </p:sp>
      <p:sp>
        <p:nvSpPr>
          <p:cNvPr id="208" name="Google Shape;208;p34:notes"/>
          <p:cNvSpPr txBox="1"/>
          <p:nvPr/>
        </p:nvSpPr>
        <p:spPr>
          <a:xfrm>
            <a:off x="4008437" y="8893175"/>
            <a:ext cx="3067050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18" name="Google Shape;218;p35:notes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itter"/>
              <a:buNone/>
            </a:pPr>
            <a:endParaRPr dirty="0"/>
          </a:p>
        </p:txBody>
      </p:sp>
      <p:sp>
        <p:nvSpPr>
          <p:cNvPr id="219" name="Google Shape;219;p35:notes"/>
          <p:cNvSpPr txBox="1"/>
          <p:nvPr/>
        </p:nvSpPr>
        <p:spPr>
          <a:xfrm>
            <a:off x="4008437" y="8893175"/>
            <a:ext cx="3067050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:notes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9" name="Google Shape;2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30" name="Google Shape;130;p2:notes"/>
          <p:cNvSpPr txBox="1"/>
          <p:nvPr/>
        </p:nvSpPr>
        <p:spPr>
          <a:xfrm>
            <a:off x="4008437" y="8893175"/>
            <a:ext cx="3067050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36" name="Google Shape;136;p30:notes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p30:notes"/>
          <p:cNvSpPr txBox="1"/>
          <p:nvPr/>
        </p:nvSpPr>
        <p:spPr>
          <a:xfrm>
            <a:off x="4008437" y="8893175"/>
            <a:ext cx="3067050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7" name="Google Shape;147;p13:notes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8" name="Google Shape;148;p13:notes"/>
          <p:cNvSpPr txBox="1"/>
          <p:nvPr/>
        </p:nvSpPr>
        <p:spPr>
          <a:xfrm>
            <a:off x="4008437" y="8893175"/>
            <a:ext cx="3067050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41fe0f6617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141fe0f6617_2_67:notes"/>
          <p:cNvSpPr txBox="1">
            <a:spLocks noGrp="1"/>
          </p:cNvSpPr>
          <p:nvPr>
            <p:ph type="body" idx="1"/>
          </p:nvPr>
        </p:nvSpPr>
        <p:spPr>
          <a:xfrm>
            <a:off x="707707" y="4447461"/>
            <a:ext cx="5661600" cy="4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00" tIns="94100" rIns="94100" bIns="94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0" name="Google Shape;170;p32:notes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00" cy="4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71" name="Google Shape;171;p32:notes"/>
          <p:cNvSpPr txBox="1">
            <a:spLocks noGrp="1"/>
          </p:cNvSpPr>
          <p:nvPr>
            <p:ph type="sldNum" idx="12"/>
          </p:nvPr>
        </p:nvSpPr>
        <p:spPr>
          <a:xfrm>
            <a:off x="4008437" y="8893175"/>
            <a:ext cx="30672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78" name="Google Shape;178;p3:notes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79" name="Google Shape;179;p3:notes"/>
          <p:cNvSpPr txBox="1"/>
          <p:nvPr/>
        </p:nvSpPr>
        <p:spPr>
          <a:xfrm>
            <a:off x="4008437" y="8893175"/>
            <a:ext cx="3067050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8" name="Google Shape;188;p7:notes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00" cy="4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 dirty="0"/>
          </a:p>
        </p:txBody>
      </p:sp>
      <p:sp>
        <p:nvSpPr>
          <p:cNvPr id="189" name="Google Shape;189;p7:notes"/>
          <p:cNvSpPr txBox="1">
            <a:spLocks noGrp="1"/>
          </p:cNvSpPr>
          <p:nvPr>
            <p:ph type="sldNum" idx="12"/>
          </p:nvPr>
        </p:nvSpPr>
        <p:spPr>
          <a:xfrm>
            <a:off x="4008437" y="8893175"/>
            <a:ext cx="30672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7" name="Google Shape;197;p33:notes"/>
          <p:cNvSpPr txBox="1">
            <a:spLocks noGrp="1"/>
          </p:cNvSpPr>
          <p:nvPr>
            <p:ph type="body" idx="1"/>
          </p:nvPr>
        </p:nvSpPr>
        <p:spPr>
          <a:xfrm>
            <a:off x="708025" y="4448175"/>
            <a:ext cx="5661000" cy="4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dirty="0"/>
          </a:p>
        </p:txBody>
      </p:sp>
      <p:sp>
        <p:nvSpPr>
          <p:cNvPr id="198" name="Google Shape;198;p33:notes"/>
          <p:cNvSpPr txBox="1">
            <a:spLocks noGrp="1"/>
          </p:cNvSpPr>
          <p:nvPr>
            <p:ph type="sldNum" idx="12"/>
          </p:nvPr>
        </p:nvSpPr>
        <p:spPr>
          <a:xfrm>
            <a:off x="4008437" y="8893175"/>
            <a:ext cx="30672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25" tIns="46250" rIns="92525" bIns="46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457200" y="3657600"/>
            <a:ext cx="82296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1101271" y="4171951"/>
            <a:ext cx="69342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_1">
  <p:cSld name="Text Only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1fe0f6617_2_87"/>
          <p:cNvSpPr txBox="1">
            <a:spLocks noGrp="1"/>
          </p:cNvSpPr>
          <p:nvPr>
            <p:ph type="title"/>
          </p:nvPr>
        </p:nvSpPr>
        <p:spPr>
          <a:xfrm>
            <a:off x="304800" y="192202"/>
            <a:ext cx="85344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41fe0f6617_2_87"/>
          <p:cNvSpPr txBox="1">
            <a:spLocks noGrp="1"/>
          </p:cNvSpPr>
          <p:nvPr>
            <p:ph type="body" idx="1"/>
          </p:nvPr>
        </p:nvSpPr>
        <p:spPr>
          <a:xfrm>
            <a:off x="304800" y="1276350"/>
            <a:ext cx="4114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g141fe0f6617_2_87"/>
          <p:cNvSpPr txBox="1">
            <a:spLocks noGrp="1"/>
          </p:cNvSpPr>
          <p:nvPr>
            <p:ph type="body" idx="2"/>
          </p:nvPr>
        </p:nvSpPr>
        <p:spPr>
          <a:xfrm>
            <a:off x="4724400" y="1276350"/>
            <a:ext cx="4114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41fe0f6617_2_9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" name="Google Shape;80;g141fe0f6617_2_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41fe0f6617_2_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141fe0f6617_2_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g141fe0f6617_2_9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5" name="Google Shape;85;g141fe0f6617_2_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41fe0f6617_2_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141fe0f6617_2_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41fe0f6617_2_10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g141fe0f6617_2_10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g141fe0f6617_2_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41fe0f6617_2_10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g141fe0f6617_2_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1fe0f6617_2_10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41fe0f6617_2_10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g141fe0f6617_2_10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g141fe0f6617_2_10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g141fe0f6617_2_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41fe0f6617_2_11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g141fe0f6617_2_1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41fe0f6617_2_11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g141fe0f6617_2_11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g141fe0f6617_2_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1fe0f6617_2_1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41fe0f6617_2_1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g141fe0f6617_2_1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g141fe0f6617_2_1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g141fe0f6617_2_1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457200" y="3657600"/>
            <a:ext cx="82296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1752600" y="4171951"/>
            <a:ext cx="69342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41fe0f6617_2_1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" name="Google Shape;117;g141fe0f6617_2_1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g141fe0f6617_2_1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_1">
  <p:cSld name="Text Only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3"/>
          <p:cNvSpPr txBox="1">
            <a:spLocks noGrp="1"/>
          </p:cNvSpPr>
          <p:nvPr>
            <p:ph type="title"/>
          </p:nvPr>
        </p:nvSpPr>
        <p:spPr>
          <a:xfrm>
            <a:off x="304800" y="192202"/>
            <a:ext cx="8534400" cy="84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1"/>
          </p:nvPr>
        </p:nvSpPr>
        <p:spPr>
          <a:xfrm>
            <a:off x="304800" y="1276350"/>
            <a:ext cx="4114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2"/>
          </p:nvPr>
        </p:nvSpPr>
        <p:spPr>
          <a:xfrm>
            <a:off x="4724400" y="1276350"/>
            <a:ext cx="4114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_1">
  <p:cSld name="Text Only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7"/>
          <p:cNvSpPr txBox="1">
            <a:spLocks noGrp="1"/>
          </p:cNvSpPr>
          <p:nvPr>
            <p:ph type="title"/>
          </p:nvPr>
        </p:nvSpPr>
        <p:spPr>
          <a:xfrm>
            <a:off x="304800" y="192202"/>
            <a:ext cx="8534400" cy="84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1"/>
          </p:nvPr>
        </p:nvSpPr>
        <p:spPr>
          <a:xfrm>
            <a:off x="304800" y="1276350"/>
            <a:ext cx="4114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body" idx="2"/>
          </p:nvPr>
        </p:nvSpPr>
        <p:spPr>
          <a:xfrm>
            <a:off x="4724400" y="1276350"/>
            <a:ext cx="4114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_1">
  <p:cSld name="Text and Image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>
            <a:spLocks noGrp="1"/>
          </p:cNvSpPr>
          <p:nvPr>
            <p:ph type="pic" idx="2"/>
          </p:nvPr>
        </p:nvSpPr>
        <p:spPr>
          <a:xfrm>
            <a:off x="5029201" y="0"/>
            <a:ext cx="4106863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321128" y="1314451"/>
            <a:ext cx="4479472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Bitter"/>
                <a:ea typeface="Bitter"/>
                <a:cs typeface="Bitter"/>
                <a:sym typeface="Bitter"/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Bitter"/>
                <a:ea typeface="Bitter"/>
                <a:cs typeface="Bitter"/>
                <a:sym typeface="Bitter"/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latin typeface="Bitter"/>
                <a:ea typeface="Bitter"/>
                <a:cs typeface="Bitter"/>
                <a:sym typeface="Bitter"/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latin typeface="Bitter"/>
                <a:ea typeface="Bitter"/>
                <a:cs typeface="Bitter"/>
                <a:sym typeface="Bitter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321129" y="197644"/>
            <a:ext cx="4479471" cy="84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1pPr>
            <a:lvl2pPr marL="914400" lvl="1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Char char="–"/>
              <a:defRPr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/>
            </a:lvl4pPr>
            <a:lvl5pPr marL="2286000" lvl="4" indent="-29845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_1">
  <p:cSld name="Closing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838201" y="1657350"/>
            <a:ext cx="74675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None/>
              <a:defRPr sz="8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body" idx="2"/>
          </p:nvPr>
        </p:nvSpPr>
        <p:spPr>
          <a:xfrm>
            <a:off x="1219200" y="2886075"/>
            <a:ext cx="670560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228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41fe0f6617_2_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41fe0f6617_2_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g141fe0f6617_2_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6" descr="AdobeStock_2306534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6"/>
          <p:cNvSpPr txBox="1"/>
          <p:nvPr/>
        </p:nvSpPr>
        <p:spPr>
          <a:xfrm>
            <a:off x="-19050" y="0"/>
            <a:ext cx="9163050" cy="5143500"/>
          </a:xfrm>
          <a:prstGeom prst="rect">
            <a:avLst/>
          </a:prstGeom>
          <a:solidFill>
            <a:schemeClr val="dk1">
              <a:alpha val="8901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0375" y="742950"/>
            <a:ext cx="3136900" cy="19288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6"/>
          <p:cNvSpPr txBox="1"/>
          <p:nvPr/>
        </p:nvSpPr>
        <p:spPr>
          <a:xfrm>
            <a:off x="0" y="5086350"/>
            <a:ext cx="9144000" cy="571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23000" dir="5400000">
              <a:srgbClr val="80808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6" descr="divider-green-0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" y="3257550"/>
            <a:ext cx="76835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6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/>
          <p:nvPr/>
        </p:nvSpPr>
        <p:spPr>
          <a:xfrm>
            <a:off x="0" y="0"/>
            <a:ext cx="1371600" cy="5143500"/>
          </a:xfrm>
          <a:prstGeom prst="rect">
            <a:avLst/>
          </a:prstGeom>
          <a:solidFill>
            <a:srgbClr val="E1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14350"/>
            <a:ext cx="3632200" cy="223361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8"/>
          <p:cNvSpPr txBox="1"/>
          <p:nvPr/>
        </p:nvSpPr>
        <p:spPr>
          <a:xfrm>
            <a:off x="8915400" y="3562350"/>
            <a:ext cx="228600" cy="106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/>
          <p:nvPr/>
        </p:nvSpPr>
        <p:spPr>
          <a:xfrm>
            <a:off x="304800" y="0"/>
            <a:ext cx="8534400" cy="104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2"/>
          <p:cNvSpPr txBox="1"/>
          <p:nvPr/>
        </p:nvSpPr>
        <p:spPr>
          <a:xfrm>
            <a:off x="8686800" y="4800600"/>
            <a:ext cx="44926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79B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B4579B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6"/>
          <p:cNvSpPr txBox="1"/>
          <p:nvPr/>
        </p:nvSpPr>
        <p:spPr>
          <a:xfrm>
            <a:off x="304800" y="0"/>
            <a:ext cx="8534400" cy="104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6"/>
          <p:cNvSpPr txBox="1"/>
          <p:nvPr/>
        </p:nvSpPr>
        <p:spPr>
          <a:xfrm>
            <a:off x="8686800" y="4800600"/>
            <a:ext cx="44926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79B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B4579B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8"/>
          <p:cNvSpPr txBox="1"/>
          <p:nvPr/>
        </p:nvSpPr>
        <p:spPr>
          <a:xfrm>
            <a:off x="1219200" y="2668587"/>
            <a:ext cx="6705600" cy="349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41fe0f6617_2_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g141fe0f6617_2_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g141fe0f6617_2_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5.xml"/><Relationship Id="rId3" Type="http://schemas.openxmlformats.org/officeDocument/2006/relationships/image" Target="../media/image7.png"/><Relationship Id="rId7" Type="http://schemas.openxmlformats.org/officeDocument/2006/relationships/customXml" Target="../ink/ink2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1.png"/><Relationship Id="rId4" Type="http://schemas.openxmlformats.org/officeDocument/2006/relationships/image" Target="../media/image8.gif"/><Relationship Id="rId9" Type="http://schemas.openxmlformats.org/officeDocument/2006/relationships/customXml" Target="../ink/ink3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"/>
          <p:cNvSpPr txBox="1">
            <a:spLocks noGrp="1"/>
          </p:cNvSpPr>
          <p:nvPr>
            <p:ph type="title"/>
          </p:nvPr>
        </p:nvSpPr>
        <p:spPr>
          <a:xfrm>
            <a:off x="457200" y="3657600"/>
            <a:ext cx="82296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/>
              <a:t>MAIA-TEMPO Environmental Justice Workshop</a:t>
            </a:r>
            <a:endParaRPr/>
          </a:p>
        </p:txBody>
      </p:sp>
      <p:sp>
        <p:nvSpPr>
          <p:cNvPr id="125" name="Google Shape;125;p1"/>
          <p:cNvSpPr txBox="1">
            <a:spLocks noGrp="1"/>
          </p:cNvSpPr>
          <p:nvPr>
            <p:ph type="body" idx="1"/>
          </p:nvPr>
        </p:nvSpPr>
        <p:spPr>
          <a:xfrm>
            <a:off x="1104900" y="4400550"/>
            <a:ext cx="69342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sz="2000" b="0" i="0" u="none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Denise Bruce,  Citizen Science Manager </a:t>
            </a:r>
            <a:endParaRPr/>
          </a:p>
        </p:txBody>
      </p:sp>
      <p:sp>
        <p:nvSpPr>
          <p:cNvPr id="126" name="Google Shape;126;p1"/>
          <p:cNvSpPr txBox="1"/>
          <p:nvPr/>
        </p:nvSpPr>
        <p:spPr>
          <a:xfrm>
            <a:off x="3809999" y="4071937"/>
            <a:ext cx="210127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August 5,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5344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n-US"/>
              <a:t>Tools We Use </a:t>
            </a:r>
            <a:endParaRPr/>
          </a:p>
        </p:txBody>
      </p:sp>
      <p:pic>
        <p:nvPicPr>
          <p:cNvPr id="211" name="Google Shape;21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0" y="3843337"/>
            <a:ext cx="1806575" cy="110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4"/>
          <p:cNvSpPr txBox="1"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4"/>
          <p:cNvSpPr txBox="1"/>
          <p:nvPr/>
        </p:nvSpPr>
        <p:spPr>
          <a:xfrm>
            <a:off x="4572000" y="25717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2496" y="1178229"/>
            <a:ext cx="5761726" cy="26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128475" y="1287600"/>
            <a:ext cx="4114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PurpleAir.com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EJScreen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AirNow.gov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USDA.gov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GreenLink 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Equity Mapping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HERE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GARMIN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ESRI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USGS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5344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n-US"/>
              <a:t>Incorporating New Data </a:t>
            </a:r>
            <a:endParaRPr/>
          </a:p>
        </p:txBody>
      </p:sp>
      <p:pic>
        <p:nvPicPr>
          <p:cNvPr id="222" name="Google Shape;22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0" y="3843337"/>
            <a:ext cx="1806575" cy="110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5"/>
          <p:cNvSpPr txBox="1"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5"/>
          <p:cNvSpPr txBox="1"/>
          <p:nvPr/>
        </p:nvSpPr>
        <p:spPr>
          <a:xfrm>
            <a:off x="4572000" y="25717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 txBox="1">
            <a:spLocks noGrp="1"/>
          </p:cNvSpPr>
          <p:nvPr>
            <p:ph type="body" idx="1"/>
          </p:nvPr>
        </p:nvSpPr>
        <p:spPr>
          <a:xfrm>
            <a:off x="387350" y="1276350"/>
            <a:ext cx="4114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Science Advisory Team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Eastern Research Group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DART 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Dashboard Creation 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Reports 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Research Triangle Institute  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26" name="Google Shape;22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1200138"/>
            <a:ext cx="36576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 txBox="1">
            <a:spLocks noGrp="1"/>
          </p:cNvSpPr>
          <p:nvPr>
            <p:ph type="body" idx="1"/>
          </p:nvPr>
        </p:nvSpPr>
        <p:spPr>
          <a:xfrm>
            <a:off x="838200" y="1352550"/>
            <a:ext cx="7467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None/>
            </a:pPr>
            <a:r>
              <a:rPr lang="en-US" sz="85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232" name="Google Shape;232;p15"/>
          <p:cNvSpPr txBox="1">
            <a:spLocks noGrp="1"/>
          </p:cNvSpPr>
          <p:nvPr>
            <p:ph type="body" idx="1"/>
          </p:nvPr>
        </p:nvSpPr>
        <p:spPr>
          <a:xfrm>
            <a:off x="1219200" y="2886075"/>
            <a:ext cx="6705600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600" b="1" i="0" u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(</a:t>
            </a:r>
            <a:r>
              <a:rPr lang="en-US" sz="1600" b="0" i="0" u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704) 307-9528 |  denise@cleanairenc.org  |  PO Box 5311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600" b="0" i="0" u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Charlotte, NC 28299 | </a:t>
            </a:r>
            <a:r>
              <a:rPr lang="en-US" sz="1600" b="1" i="0" u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www.cleanairenc.org </a:t>
            </a:r>
            <a:endParaRPr sz="1600" b="0" i="0" u="none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b="0" i="0" u="none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>
            <a:spLocks noGrp="1"/>
          </p:cNvSpPr>
          <p:nvPr>
            <p:ph type="title"/>
          </p:nvPr>
        </p:nvSpPr>
        <p:spPr>
          <a:xfrm>
            <a:off x="2286000" y="3105150"/>
            <a:ext cx="50292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advocate for the health of all North Carolinians by pursuing equitable and collaborative solutions that address climate change and air pollution.</a:t>
            </a:r>
            <a:endParaRPr/>
          </a:p>
        </p:txBody>
      </p:sp>
      <p:pic>
        <p:nvPicPr>
          <p:cNvPr id="133" name="Google Shape;13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412750"/>
            <a:ext cx="3810000" cy="2538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5344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n-US"/>
              <a:t>Our Areas of Interest </a:t>
            </a:r>
            <a:endParaRPr/>
          </a:p>
        </p:txBody>
      </p:sp>
      <p:pic>
        <p:nvPicPr>
          <p:cNvPr id="140" name="Google Shape;14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8372" y="3737201"/>
            <a:ext cx="1806575" cy="110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0"/>
          <p:cNvSpPr txBox="1"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0"/>
          <p:cNvSpPr txBox="1"/>
          <p:nvPr/>
        </p:nvSpPr>
        <p:spPr>
          <a:xfrm>
            <a:off x="4572000" y="25717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0"/>
          <p:cNvSpPr txBox="1"/>
          <p:nvPr/>
        </p:nvSpPr>
        <p:spPr>
          <a:xfrm>
            <a:off x="6264499" y="1434462"/>
            <a:ext cx="2888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North Carolina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Charlotte’s </a:t>
            </a:r>
            <a:r>
              <a:rPr lang="en-US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Historic West</a:t>
            </a:r>
            <a:r>
              <a:rPr lang="en-US" sz="1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 E</a:t>
            </a:r>
            <a:r>
              <a:rPr lang="en-US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nd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Sampson County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Wilmington</a:t>
            </a:r>
            <a:endParaRPr sz="1800" b="0" i="0" u="none" strike="noStrike" cap="non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144" name="Google Shape;144;p30" descr="Diagram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071" y="1459799"/>
            <a:ext cx="5996376" cy="261879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8DEC70C-277B-9BE0-28B6-FBDC1597CE6D}"/>
                  </a:ext>
                </a:extLst>
              </p14:cNvPr>
              <p14:cNvContentPartPr/>
              <p14:nvPr/>
            </p14:nvContentPartPr>
            <p14:xfrm>
              <a:off x="2573673" y="2818988"/>
              <a:ext cx="7920" cy="31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8DEC70C-277B-9BE0-28B6-FBDC1597CE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6033" y="2782988"/>
                <a:ext cx="435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EE6FD2-BDFD-CBA2-0BA1-4028D9985A46}"/>
                  </a:ext>
                </a:extLst>
              </p14:cNvPr>
              <p14:cNvContentPartPr/>
              <p14:nvPr/>
            </p14:nvContentPartPr>
            <p14:xfrm>
              <a:off x="2495553" y="2595788"/>
              <a:ext cx="174600" cy="254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EE6FD2-BDFD-CBA2-0BA1-4028D9985A4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7913" y="2560148"/>
                <a:ext cx="21024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1FBE2E-CFA2-09EA-DCEF-3CA4815EDB7C}"/>
                  </a:ext>
                </a:extLst>
              </p14:cNvPr>
              <p14:cNvContentPartPr/>
              <p14:nvPr/>
            </p14:nvContentPartPr>
            <p14:xfrm>
              <a:off x="3913593" y="2732588"/>
              <a:ext cx="293400" cy="450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1FBE2E-CFA2-09EA-DCEF-3CA4815EDB7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95593" y="2696948"/>
                <a:ext cx="32904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D14C36E-1D41-3F34-7507-A30F086E813C}"/>
                  </a:ext>
                </a:extLst>
              </p14:cNvPr>
              <p14:cNvContentPartPr/>
              <p14:nvPr/>
            </p14:nvContentPartPr>
            <p14:xfrm>
              <a:off x="4343793" y="3456188"/>
              <a:ext cx="134640" cy="194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D14C36E-1D41-3F34-7507-A30F086E813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25793" y="3420188"/>
                <a:ext cx="17028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DA7095D-76FC-7714-292D-E1ABD4D5938D}"/>
                  </a:ext>
                </a:extLst>
              </p14:cNvPr>
              <p14:cNvContentPartPr/>
              <p14:nvPr/>
            </p14:nvContentPartPr>
            <p14:xfrm>
              <a:off x="353193" y="3334148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DA7095D-76FC-7714-292D-E1ABD4D5938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5553" y="3298508"/>
                <a:ext cx="36000" cy="7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"/>
          <p:cNvSpPr txBox="1">
            <a:spLocks noGrp="1"/>
          </p:cNvSpPr>
          <p:nvPr>
            <p:ph type="title"/>
          </p:nvPr>
        </p:nvSpPr>
        <p:spPr>
          <a:xfrm>
            <a:off x="304800" y="192087"/>
            <a:ext cx="8534400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n-US"/>
              <a:t>Our Communities </a:t>
            </a:r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body" idx="1"/>
          </p:nvPr>
        </p:nvSpPr>
        <p:spPr>
          <a:xfrm>
            <a:off x="304799" y="1292679"/>
            <a:ext cx="3654879" cy="278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 b="0" i="0" u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Implementing </a:t>
            </a:r>
            <a:r>
              <a:rPr lang="en-US" sz="1800" b="1" i="0" u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cluster </a:t>
            </a:r>
            <a:r>
              <a:rPr lang="en-US" sz="1800" b="1"/>
              <a:t>n</a:t>
            </a:r>
            <a:r>
              <a:rPr lang="en-US" sz="1800" b="1" i="0" u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etworks </a:t>
            </a:r>
            <a:r>
              <a:rPr lang="en-US" sz="1800" b="0" i="0" u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of 15- 20 sensors near pollution sources in a single county affecting environmental justice communities. </a:t>
            </a:r>
            <a:endParaRPr sz="1800"/>
          </a:p>
          <a:p>
            <a:pPr marL="34290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500"/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1600" b="0" i="0" u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Charlotte/Historic West End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1600" b="0" i="0" u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Sampson County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1600" b="0" i="0" u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Wilmington/New Hanover</a:t>
            </a:r>
            <a:endParaRPr/>
          </a:p>
          <a:p>
            <a:pPr marL="34290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34290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0" i="0" u="non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152" name="Google Shape;15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9692" y="3923208"/>
            <a:ext cx="1649185" cy="102820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3"/>
          <p:cNvSpPr txBox="1"/>
          <p:nvPr/>
        </p:nvSpPr>
        <p:spPr>
          <a:xfrm>
            <a:off x="4133850" y="4021811"/>
            <a:ext cx="26098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Celebration of EV charging station in Historic West End with Gov. Cooper. A monitor is now installed at the station.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13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3657" y="1220292"/>
            <a:ext cx="3589564" cy="2702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41fe0f6617_2_67"/>
          <p:cNvSpPr txBox="1">
            <a:spLocks noGrp="1"/>
          </p:cNvSpPr>
          <p:nvPr>
            <p:ph type="body" idx="1"/>
          </p:nvPr>
        </p:nvSpPr>
        <p:spPr>
          <a:xfrm>
            <a:off x="149075" y="641850"/>
            <a:ext cx="8683200" cy="39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</a:pPr>
            <a:endParaRPr sz="1500">
              <a:solidFill>
                <a:srgbClr val="000000"/>
              </a:solidFill>
            </a:endParaRPr>
          </a:p>
        </p:txBody>
      </p:sp>
      <p:pic>
        <p:nvPicPr>
          <p:cNvPr id="160" name="Google Shape;160;g141fe0f6617_2_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87" y="1655053"/>
            <a:ext cx="3128375" cy="31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141fe0f6617_2_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1389" y="1629312"/>
            <a:ext cx="2628349" cy="309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41fe0f6617_2_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6487" y="1589017"/>
            <a:ext cx="3291675" cy="332141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141fe0f6617_2_67"/>
          <p:cNvSpPr txBox="1"/>
          <p:nvPr/>
        </p:nvSpPr>
        <p:spPr>
          <a:xfrm>
            <a:off x="311725" y="595875"/>
            <a:ext cx="2628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717D"/>
                </a:solidFill>
                <a:latin typeface="Arial"/>
                <a:ea typeface="Arial"/>
                <a:cs typeface="Arial"/>
                <a:sym typeface="Arial"/>
              </a:rPr>
              <a:t>Historical Place-Based Social Exclusion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1935 Redlining Disinvestment Map Crescent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141fe0f6617_2_67"/>
          <p:cNvSpPr txBox="1"/>
          <p:nvPr/>
        </p:nvSpPr>
        <p:spPr>
          <a:xfrm>
            <a:off x="3658062" y="610360"/>
            <a:ext cx="2628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717D"/>
                </a:solidFill>
                <a:latin typeface="Arial"/>
                <a:ea typeface="Arial"/>
                <a:cs typeface="Arial"/>
                <a:sym typeface="Arial"/>
              </a:rPr>
              <a:t>Social Determinants of Health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2012-2016 Public Health Priority Areas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141fe0f6617_2_67"/>
          <p:cNvSpPr txBox="1"/>
          <p:nvPr/>
        </p:nvSpPr>
        <p:spPr>
          <a:xfrm>
            <a:off x="6923838" y="641850"/>
            <a:ext cx="2064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717D"/>
                </a:solidFill>
                <a:latin typeface="Arial"/>
                <a:ea typeface="Arial"/>
                <a:cs typeface="Arial"/>
                <a:sym typeface="Arial"/>
              </a:rPr>
              <a:t>Continued Economic Segregation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 Poverty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141fe0f6617_2_67"/>
          <p:cNvSpPr txBox="1"/>
          <p:nvPr/>
        </p:nvSpPr>
        <p:spPr>
          <a:xfrm>
            <a:off x="272403" y="29302"/>
            <a:ext cx="859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717D"/>
                </a:solidFill>
                <a:latin typeface="Arial"/>
                <a:ea typeface="Arial"/>
                <a:cs typeface="Arial"/>
                <a:sym typeface="Arial"/>
              </a:rPr>
              <a:t>Historic West End Challenges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141fe0f6617_2_67"/>
          <p:cNvSpPr/>
          <p:nvPr/>
        </p:nvSpPr>
        <p:spPr>
          <a:xfrm>
            <a:off x="61687" y="4884144"/>
            <a:ext cx="8187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Sources: 2017-18 Mecklenburg County Health Assessment, 2018 Mecklenburg State of the County Health Report (SCOTCH)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>
            <a:spLocks noGrp="1"/>
          </p:cNvSpPr>
          <p:nvPr>
            <p:ph type="title"/>
          </p:nvPr>
        </p:nvSpPr>
        <p:spPr>
          <a:xfrm>
            <a:off x="304800" y="150309"/>
            <a:ext cx="85344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Sampson County NC </a:t>
            </a:r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1"/>
          </p:nvPr>
        </p:nvSpPr>
        <p:spPr>
          <a:xfrm>
            <a:off x="304799" y="1292679"/>
            <a:ext cx="3654879" cy="3297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/>
              <a:t>Number #2 in Swine and poultry production.  CAFO Pollutants: </a:t>
            </a:r>
            <a:endParaRPr sz="1600" b="0" i="0" u="non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600" b="0" i="0" u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Particulate Matter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600" b="0" i="0" u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Ammonia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600"/>
              <a:t>Hydrogen Sulfide (H2S)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600"/>
              <a:t>Documented Health Impacts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600"/>
              <a:t>Low Birth Weight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600"/>
              <a:t>Shorter Life Expectancy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600"/>
              <a:t>Diabetes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600"/>
              <a:t>Kidney Disease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600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 b="0" i="0" u="non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175" name="Google Shape;175;p32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3062" y="1196480"/>
            <a:ext cx="5208766" cy="3490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"/>
          <p:cNvSpPr txBox="1">
            <a:spLocks noGrp="1"/>
          </p:cNvSpPr>
          <p:nvPr>
            <p:ph type="body" idx="1"/>
          </p:nvPr>
        </p:nvSpPr>
        <p:spPr>
          <a:xfrm>
            <a:off x="320675" y="1260042"/>
            <a:ext cx="4251325" cy="131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The CleanAIRE NC Citizen Science program engages North Carolinians in the fight for cleaner air.</a:t>
            </a:r>
            <a:endParaRPr sz="2000" b="0" i="0" u="none" strike="noStrike" cap="non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82" name="Google Shape;182;p3"/>
          <p:cNvSpPr txBox="1">
            <a:spLocks noGrp="1"/>
          </p:cNvSpPr>
          <p:nvPr>
            <p:ph type="title"/>
          </p:nvPr>
        </p:nvSpPr>
        <p:spPr>
          <a:xfrm>
            <a:off x="320675" y="198437"/>
            <a:ext cx="5013325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</a:pPr>
            <a:r>
              <a:rPr lang="en-US" sz="28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Our EJ work on air pollution 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183" name="Google Shape;18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476" y="3587589"/>
            <a:ext cx="2331124" cy="143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"/>
          <p:cNvSpPr txBox="1"/>
          <p:nvPr/>
        </p:nvSpPr>
        <p:spPr>
          <a:xfrm>
            <a:off x="434974" y="2707842"/>
            <a:ext cx="425132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PM 2.5 Monitoring Network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Sensor Hosts: AirKeepers</a:t>
            </a:r>
            <a:endParaRPr sz="2000" b="0" i="0" u="none" strike="noStrike" cap="non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Sensor Lending Library </a:t>
            </a:r>
            <a:endParaRPr sz="2000" b="0" i="0" u="none" strike="noStrike" cap="none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8800" y="1104775"/>
            <a:ext cx="3505198" cy="262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"/>
          <p:cNvSpPr txBox="1">
            <a:spLocks noGrp="1"/>
          </p:cNvSpPr>
          <p:nvPr>
            <p:ph type="title"/>
          </p:nvPr>
        </p:nvSpPr>
        <p:spPr>
          <a:xfrm>
            <a:off x="304800" y="122352"/>
            <a:ext cx="85344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/>
              <a:t>Citizen Science AirKeepers</a:t>
            </a:r>
            <a:endParaRPr sz="32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/>
              <a:t> Monitoring Program</a:t>
            </a:r>
            <a:endParaRPr sz="3200"/>
          </a:p>
        </p:txBody>
      </p:sp>
      <p:sp>
        <p:nvSpPr>
          <p:cNvPr id="192" name="Google Shape;192;p7"/>
          <p:cNvSpPr txBox="1">
            <a:spLocks noGrp="1"/>
          </p:cNvSpPr>
          <p:nvPr>
            <p:ph type="body" idx="1"/>
          </p:nvPr>
        </p:nvSpPr>
        <p:spPr>
          <a:xfrm>
            <a:off x="387350" y="1276350"/>
            <a:ext cx="4114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Started in Charlotte’s Historic West End (HWE) in the fall of 2016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80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To address health inequities caused by air pollution in environmental justice communities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8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 PurpleAir Monitors to measure PM 2.5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93" name="Google Shape;19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7096" y="1276350"/>
            <a:ext cx="3566350" cy="32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7"/>
          <p:cNvSpPr txBox="1"/>
          <p:nvPr/>
        </p:nvSpPr>
        <p:spPr>
          <a:xfrm>
            <a:off x="3143450" y="4483000"/>
            <a:ext cx="7341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Historic West End AirKeepers</a:t>
            </a:r>
            <a:endParaRPr sz="1600" b="1" i="0" u="none" strike="noStrike" cap="non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/>
        </p:nvSpPr>
        <p:spPr>
          <a:xfrm>
            <a:off x="311700" y="114300"/>
            <a:ext cx="87108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Mecklenburg County Commission Approves EPA Monitor as a result of Citizen Science Monitoring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3681" y="1178975"/>
            <a:ext cx="1430907" cy="21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8492" y="1178970"/>
            <a:ext cx="3081594" cy="205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417" y="1178969"/>
            <a:ext cx="3248494" cy="205841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3"/>
          <p:cNvSpPr txBox="1"/>
          <p:nvPr/>
        </p:nvSpPr>
        <p:spPr>
          <a:xfrm>
            <a:off x="138275" y="3237375"/>
            <a:ext cx="8634600" cy="18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Goals of Historic West End Green District </a:t>
            </a:r>
            <a:endParaRPr sz="1500" b="1" i="0" u="none" strike="noStrike" cap="none">
              <a:solidFill>
                <a:srgbClr val="005A64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05A64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A6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Increase </a:t>
            </a:r>
            <a:r>
              <a:rPr lang="en-US" sz="1400" b="1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strategic tree planting and monitoring </a:t>
            </a:r>
            <a:r>
              <a:rPr lang="en-US" sz="1400" b="0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along highway corridors and in sensitive areas </a:t>
            </a:r>
            <a:endParaRPr sz="1400" b="0" i="0" u="none" strike="noStrike" cap="none">
              <a:solidFill>
                <a:srgbClr val="005A64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A6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Install </a:t>
            </a:r>
            <a:r>
              <a:rPr lang="en-US" sz="1400" b="1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green roofs, green walls, and other green infrastructure </a:t>
            </a:r>
            <a:r>
              <a:rPr lang="en-US" sz="1400" b="0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to filter pollution/cool the area</a:t>
            </a:r>
            <a:endParaRPr sz="1400" b="0" i="0" u="none" strike="noStrike" cap="none">
              <a:solidFill>
                <a:srgbClr val="005A64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A6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Advocate for </a:t>
            </a:r>
            <a:r>
              <a:rPr lang="en-US" sz="1400" b="1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electric vehicle charging stations </a:t>
            </a:r>
            <a:r>
              <a:rPr lang="en-US" sz="1400" b="0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and</a:t>
            </a:r>
            <a:r>
              <a:rPr lang="en-US" sz="1400" b="1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 more walking, biking, and clean transit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A6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Increase  </a:t>
            </a:r>
            <a:r>
              <a:rPr lang="en-US" sz="1400" b="1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education</a:t>
            </a:r>
            <a:r>
              <a:rPr lang="en-US" sz="1400" b="0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en-US" sz="1400" b="1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around health </a:t>
            </a:r>
            <a:r>
              <a:rPr lang="en-US" sz="1400" b="0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impacts of air pollution and provide </a:t>
            </a:r>
            <a:r>
              <a:rPr lang="en-US" sz="1400" b="1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air quality advocacy training </a:t>
            </a:r>
            <a:r>
              <a:rPr lang="en-US" sz="1400" b="0" i="0" u="none" strike="noStrike" cap="none">
                <a:solidFill>
                  <a:srgbClr val="005A64"/>
                </a:solidFill>
                <a:latin typeface="Bitter"/>
                <a:ea typeface="Bitter"/>
                <a:cs typeface="Bitter"/>
                <a:sym typeface="Bitter"/>
              </a:rPr>
              <a:t>to residents </a:t>
            </a:r>
            <a:endParaRPr sz="1400" b="0" i="0" u="none" strike="noStrike" cap="none">
              <a:solidFill>
                <a:srgbClr val="005A64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leanAIRE NC">
      <a:dk1>
        <a:srgbClr val="005A64"/>
      </a:dk1>
      <a:lt1>
        <a:srgbClr val="FFFFFF"/>
      </a:lt1>
      <a:dk2>
        <a:srgbClr val="69C5C4"/>
      </a:dk2>
      <a:lt2>
        <a:srgbClr val="4DB26B"/>
      </a:lt2>
      <a:accent1>
        <a:srgbClr val="90A2A7"/>
      </a:accent1>
      <a:accent2>
        <a:srgbClr val="8171A6"/>
      </a:accent2>
      <a:accent3>
        <a:srgbClr val="BAC62F"/>
      </a:accent3>
      <a:accent4>
        <a:srgbClr val="4999CC"/>
      </a:accent4>
      <a:accent5>
        <a:srgbClr val="B4579B"/>
      </a:accent5>
      <a:accent6>
        <a:srgbClr val="F8AD3F"/>
      </a:accent6>
      <a:hlink>
        <a:srgbClr val="4DB26B"/>
      </a:hlink>
      <a:folHlink>
        <a:srgbClr val="8171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leanAIRE NC">
      <a:dk1>
        <a:srgbClr val="005A64"/>
      </a:dk1>
      <a:lt1>
        <a:srgbClr val="FFFFFF"/>
      </a:lt1>
      <a:dk2>
        <a:srgbClr val="69C5C4"/>
      </a:dk2>
      <a:lt2>
        <a:srgbClr val="4DB26B"/>
      </a:lt2>
      <a:accent1>
        <a:srgbClr val="90A2A7"/>
      </a:accent1>
      <a:accent2>
        <a:srgbClr val="8171A6"/>
      </a:accent2>
      <a:accent3>
        <a:srgbClr val="BAC62F"/>
      </a:accent3>
      <a:accent4>
        <a:srgbClr val="4999CC"/>
      </a:accent4>
      <a:accent5>
        <a:srgbClr val="B4579B"/>
      </a:accent5>
      <a:accent6>
        <a:srgbClr val="F8AD3F"/>
      </a:accent6>
      <a:hlink>
        <a:srgbClr val="4DB26B"/>
      </a:hlink>
      <a:folHlink>
        <a:srgbClr val="8171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CleanAIRE NC">
      <a:dk1>
        <a:srgbClr val="005A64"/>
      </a:dk1>
      <a:lt1>
        <a:srgbClr val="FFFFFF"/>
      </a:lt1>
      <a:dk2>
        <a:srgbClr val="69C5C4"/>
      </a:dk2>
      <a:lt2>
        <a:srgbClr val="4DB26B"/>
      </a:lt2>
      <a:accent1>
        <a:srgbClr val="90A2A7"/>
      </a:accent1>
      <a:accent2>
        <a:srgbClr val="8171A6"/>
      </a:accent2>
      <a:accent3>
        <a:srgbClr val="BAC62F"/>
      </a:accent3>
      <a:accent4>
        <a:srgbClr val="4999CC"/>
      </a:accent4>
      <a:accent5>
        <a:srgbClr val="B4579B"/>
      </a:accent5>
      <a:accent6>
        <a:srgbClr val="F8AD3F"/>
      </a:accent6>
      <a:hlink>
        <a:srgbClr val="4DB26B"/>
      </a:hlink>
      <a:folHlink>
        <a:srgbClr val="8171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CleanAIRE NC">
      <a:dk1>
        <a:srgbClr val="005A64"/>
      </a:dk1>
      <a:lt1>
        <a:srgbClr val="FFFFFF"/>
      </a:lt1>
      <a:dk2>
        <a:srgbClr val="69C5C4"/>
      </a:dk2>
      <a:lt2>
        <a:srgbClr val="4DB26B"/>
      </a:lt2>
      <a:accent1>
        <a:srgbClr val="90A2A7"/>
      </a:accent1>
      <a:accent2>
        <a:srgbClr val="8171A6"/>
      </a:accent2>
      <a:accent3>
        <a:srgbClr val="BAC62F"/>
      </a:accent3>
      <a:accent4>
        <a:srgbClr val="4999CC"/>
      </a:accent4>
      <a:accent5>
        <a:srgbClr val="B4579B"/>
      </a:accent5>
      <a:accent6>
        <a:srgbClr val="F8AD3F"/>
      </a:accent6>
      <a:hlink>
        <a:srgbClr val="4DB26B"/>
      </a:hlink>
      <a:folHlink>
        <a:srgbClr val="8171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CleanAIRE NC">
      <a:dk1>
        <a:srgbClr val="005A64"/>
      </a:dk1>
      <a:lt1>
        <a:srgbClr val="FFFFFF"/>
      </a:lt1>
      <a:dk2>
        <a:srgbClr val="69C5C4"/>
      </a:dk2>
      <a:lt2>
        <a:srgbClr val="4DB26B"/>
      </a:lt2>
      <a:accent1>
        <a:srgbClr val="90A2A7"/>
      </a:accent1>
      <a:accent2>
        <a:srgbClr val="8171A6"/>
      </a:accent2>
      <a:accent3>
        <a:srgbClr val="BAC62F"/>
      </a:accent3>
      <a:accent4>
        <a:srgbClr val="4999CC"/>
      </a:accent4>
      <a:accent5>
        <a:srgbClr val="B4579B"/>
      </a:accent5>
      <a:accent6>
        <a:srgbClr val="F8AD3F"/>
      </a:accent6>
      <a:hlink>
        <a:srgbClr val="4DB26B"/>
      </a:hlink>
      <a:folHlink>
        <a:srgbClr val="8171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417</Words>
  <Application>Microsoft Office PowerPoint</Application>
  <PresentationFormat>On-screen Show (16:9)</PresentationFormat>
  <Paragraphs>95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Calibri</vt:lpstr>
      <vt:lpstr>Caveat</vt:lpstr>
      <vt:lpstr>Verdana</vt:lpstr>
      <vt:lpstr>Arial</vt:lpstr>
      <vt:lpstr>Bitter</vt:lpstr>
      <vt:lpstr>1_Office Theme</vt:lpstr>
      <vt:lpstr>2_Office Theme</vt:lpstr>
      <vt:lpstr>5_Office Theme</vt:lpstr>
      <vt:lpstr>8_Office Theme</vt:lpstr>
      <vt:lpstr>6_Office Theme</vt:lpstr>
      <vt:lpstr>Simple Light</vt:lpstr>
      <vt:lpstr>MAIA-TEMPO Environmental Justice Workshop</vt:lpstr>
      <vt:lpstr>We advocate for the health of all North Carolinians by pursuing equitable and collaborative solutions that address climate change and air pollution.</vt:lpstr>
      <vt:lpstr>Our Areas of Interest </vt:lpstr>
      <vt:lpstr>Our Communities </vt:lpstr>
      <vt:lpstr>PowerPoint Presentation</vt:lpstr>
      <vt:lpstr>Sampson County NC </vt:lpstr>
      <vt:lpstr>Our EJ work on air pollution </vt:lpstr>
      <vt:lpstr>Citizen Science AirKeepers  Monitoring Program</vt:lpstr>
      <vt:lpstr>PowerPoint Presentation</vt:lpstr>
      <vt:lpstr>Tools We Use </vt:lpstr>
      <vt:lpstr>Incorporating New Data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MAIA-TEMPO Environmental Justice Workshop</dc:title>
  <dc:creator>Samantha Alagna</dc:creator>
  <cp:lastModifiedBy>Denise Bruce</cp:lastModifiedBy>
  <cp:revision>4</cp:revision>
  <dcterms:created xsi:type="dcterms:W3CDTF">2013-04-11T12:14:13Z</dcterms:created>
  <dcterms:modified xsi:type="dcterms:W3CDTF">2022-08-04T18:42:35Z</dcterms:modified>
</cp:coreProperties>
</file>